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DE3FD-A98D-8548-BDAA-4BC21A582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9644E5-C78D-2C48-8BF0-959234A82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0CBC8B-8F07-AB49-AC86-5C536ED6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EC9DD-AE2A-1946-86DA-EFA6432E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66B35-CA28-A242-AC37-BB9BD75D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76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45881-2A9F-3A44-8C95-D677D131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67E356-9891-3340-9D70-14F73DCB0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637B2-F87F-BF42-96E5-C28971D6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9FABE-D77F-DC45-85E0-EB9FBD92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49C587-1B60-514F-BD8B-F53B8F12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971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D272D0-E290-FB46-912C-E3F5466D3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75E9E0-1AAD-7D47-A0F9-E98FB9AF1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A60C8A-A1FA-B54B-9D82-CDF00AD9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A43F98-833E-C549-BA38-2279EB5D4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35DEDD-2137-CC4E-92CD-25423143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5915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0457C-4C3C-F843-BC86-F7D3D889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160B2-E844-5847-A4C5-B53510980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6D2DF-F96F-7141-9236-B996241E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F121D-6A57-F541-9EEA-101BAB8F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84200-C3FF-6B4B-B383-6C2CC341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278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D9385-55D6-CF4E-BF5F-B2731CAD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026E24-ED0F-5C48-87AE-1570C80D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83B22-95F4-D449-85B5-350A0FCC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213A8-1A0C-AB45-B35E-02534F18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F690C-B037-CC48-BC16-4648726F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160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A3355-CD42-5B49-82A7-7B3200BE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A306CE-C475-094F-A67B-07BA7AF46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0B8481-3838-F24C-A6FB-1293D253E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B0155-176A-854E-AC91-24B64F02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29054-E35C-4945-BDDF-DEDC13D3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301610-1CE4-1445-BB45-7FF50E4C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6174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0A9CC-EFA7-BA45-A679-E2438FC61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D8072-CAB4-C840-AB80-20C001C58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65D6E8-7538-BE43-B240-FB2CD8F86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E590B3-71C2-E547-895F-C28A801EA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01F293-E676-0E41-8694-6A7402E2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0D64E6-BF63-5A4F-BACB-DB50E84D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30BA6D-844E-A948-B9CF-4798A258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3FF75D-EEA2-F047-B2A3-D79F458A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28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6521F-B35F-C24E-87DC-10BBA4AE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29E677-5D97-F74D-B74F-1057A2A5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D4E0F1-DD26-7E45-86AD-7AC20B32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DA8A62-F6AB-B047-A472-6B7978A5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90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AC2757-8C59-A44A-9CFE-2945054C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9C32F7-BAC3-C448-87B7-B72ADE34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87C53E-1C02-E54E-949D-499AF4E1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532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A1B3E-4E1E-AF4F-8ED3-A81B5851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791C6-E178-6B46-B54C-2390F8FEA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47196C-4105-594B-935D-8B45CD05F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5C787A-4ADB-614A-BD7E-DCB021FA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49E29-4B7E-D341-B939-EAC36D1C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88277D-29CF-7C40-8852-994D6E7C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87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77494-0329-0747-82B0-F66BF67E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04C5D7-3232-4B46-A00B-1ECDEABE0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738F45-4956-CB4F-9DE3-0A87BB3CE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8B5174-B373-FD48-890C-2D20A6A9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4901E3-792D-D840-BAF2-6856F821D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CBA3C5-9702-0D47-83BF-2B33A2D3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980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7F8EFD-DF01-D14A-B885-E1F0BB303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7C8E4-1CE8-6B4D-8710-A1BEF265D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2CAAF2-F2DF-B54F-AA72-2F0FC31D1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AEF1-7A94-544A-845E-52AE31FFB091}" type="datetimeFigureOut">
              <a:rPr kumimoji="1" lang="ko-KR" altLang="en-US" smtClean="0"/>
              <a:t>2018. 11. 15.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A91AE-F835-CD4F-A13D-762209EC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A2297-45BF-B14B-805F-FAFC2B39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B9D96-4BA5-504F-B943-3D7477098E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677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평면, 하늘, 항공기, 비행기이(가) 표시된 사진&#10;&#10;&#10;&#10;자동 생성된 설명">
            <a:extLst>
              <a:ext uri="{FF2B5EF4-FFF2-40B4-BE49-F238E27FC236}">
                <a16:creationId xmlns:a16="http://schemas.microsoft.com/office/drawing/2014/main" id="{0ECB0982-4331-B94E-AC13-895E4617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8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t">
            <a:hlinkClick r:id="" action="ppaction://media"/>
            <a:extLst>
              <a:ext uri="{FF2B5EF4-FFF2-40B4-BE49-F238E27FC236}">
                <a16:creationId xmlns:a16="http://schemas.microsoft.com/office/drawing/2014/main" id="{CD91597B-B0BF-FA49-9FF3-ACB7BDEB9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49"/>
            <a:ext cx="12185650" cy="684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4EAF6C-756E-4B49-989B-AAD22D31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62D2F4-345A-D34C-9B9D-D34C8C60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00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4262AA-0C40-194E-BBCA-E0930241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1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68F113-064A-AC42-97BA-FFC7066F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0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1C5EAD-A3F9-D24B-99E9-00AB1A5A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7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평면, 항공기, 운송, 하늘이(가) 표시된 사진&#10;&#10;&#10;&#10;자동 생성된 설명">
            <a:extLst>
              <a:ext uri="{FF2B5EF4-FFF2-40B4-BE49-F238E27FC236}">
                <a16:creationId xmlns:a16="http://schemas.microsoft.com/office/drawing/2014/main" id="{2D2B2E1A-35BF-0245-928A-38FE5D74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64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t2">
            <a:hlinkClick r:id="" action="ppaction://media"/>
            <a:extLst>
              <a:ext uri="{FF2B5EF4-FFF2-40B4-BE49-F238E27FC236}">
                <a16:creationId xmlns:a16="http://schemas.microsoft.com/office/drawing/2014/main" id="{5CDDECCA-D287-1049-8F8F-F21E7D4987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7938"/>
            <a:ext cx="12187402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DBA2C5-A548-6043-81E4-F129AA11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99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진, 나무, 실외, 남자이(가) 표시된 사진&#10;&#10;&#10;&#10;자동 생성된 설명">
            <a:extLst>
              <a:ext uri="{FF2B5EF4-FFF2-40B4-BE49-F238E27FC236}">
                <a16:creationId xmlns:a16="http://schemas.microsoft.com/office/drawing/2014/main" id="{B629FEFA-C214-A345-B998-EEF301FA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8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925741-267A-994D-A77A-1039FA84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6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t3">
            <a:hlinkClick r:id="" action="ppaction://media"/>
            <a:extLst>
              <a:ext uri="{FF2B5EF4-FFF2-40B4-BE49-F238E27FC236}">
                <a16:creationId xmlns:a16="http://schemas.microsoft.com/office/drawing/2014/main" id="{F0CBA7E8-0FA3-5641-B683-A772E3083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7938"/>
            <a:ext cx="12187402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6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7E282D-A4BE-DA48-87E1-1BE3A73F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31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DF2521-A057-A14C-BECA-BF9E47C2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74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4F3E1-0A9E-4B5F-90D1-9CE0065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1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공학자들을 옹호하는 의견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B8C32-036F-4685-B0AB-59D70AE8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14" y="1992345"/>
            <a:ext cx="10781371" cy="4500530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altLang="ko-KR" sz="3400" dirty="0"/>
              <a:t>1.</a:t>
            </a:r>
            <a:r>
              <a:rPr lang="ko-KR" altLang="en-US" sz="3400" dirty="0"/>
              <a:t> 경영진의 압박이 가해지는 상황에서의 최선의 설계</a:t>
            </a:r>
            <a:r>
              <a:rPr lang="en-US" altLang="ko-KR" sz="3400" dirty="0"/>
              <a:t>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US" altLang="ko-KR" b="1" i="1" dirty="0"/>
              <a:t>[ll.4] </a:t>
            </a:r>
            <a:r>
              <a:rPr lang="ko-KR" altLang="en-US" b="1" i="1" dirty="0"/>
              <a:t>전문적인 문제에 있어서 고용인과 의뢰인에게 충실한 대행인 또는 위임자로서 행동한다</a:t>
            </a:r>
            <a:r>
              <a:rPr lang="en-US" altLang="ko-KR" b="1" i="1" dirty="0"/>
              <a:t>.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en-US" altLang="ko-KR" b="1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US" altLang="ko-KR" sz="3400" dirty="0"/>
              <a:t>2.</a:t>
            </a:r>
            <a:r>
              <a:rPr lang="ko-KR" altLang="en-US" sz="3400" dirty="0"/>
              <a:t> 기존에 없던 새로운 설계방식이었기에 문제점을 예측하기가 어려웠음</a:t>
            </a:r>
            <a:r>
              <a:rPr lang="en-US" altLang="ko-KR" sz="3400" dirty="0"/>
              <a:t>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US" altLang="ko-KR" b="1" i="1" dirty="0"/>
              <a:t>[lll.2.a] </a:t>
            </a:r>
            <a:r>
              <a:rPr lang="ko-KR" altLang="en-US" b="1" i="1" dirty="0"/>
              <a:t>공학자는 시민의 일에 있어 건설적인 서비스 기회를 찾기 위해 노력하고 사회공동체의 안전</a:t>
            </a:r>
            <a:r>
              <a:rPr lang="en-US" altLang="ko-KR" b="1" i="1" dirty="0"/>
              <a:t>, </a:t>
            </a:r>
            <a:r>
              <a:rPr lang="ko-KR" altLang="en-US" b="1" i="1" dirty="0"/>
              <a:t>건강</a:t>
            </a:r>
            <a:r>
              <a:rPr lang="en-US" altLang="ko-KR" b="1" i="1" dirty="0"/>
              <a:t>, </a:t>
            </a:r>
            <a:r>
              <a:rPr lang="ko-KR" altLang="en-US" b="1" i="1" dirty="0"/>
              <a:t>복지의 향상을 위해 일한다</a:t>
            </a:r>
            <a:r>
              <a:rPr lang="en-US" altLang="ko-KR" b="1" i="1" dirty="0"/>
              <a:t>.”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968836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4F3E1-0A9E-4B5F-90D1-9CE0065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1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공학자들을 옹호하는 의견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B8C32-036F-4685-B0AB-59D70AE8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14" y="1992345"/>
            <a:ext cx="10781371" cy="450053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ko-KR" sz="2400" dirty="0"/>
              <a:t>3.</a:t>
            </a:r>
            <a:r>
              <a:rPr lang="ko-KR" altLang="en-US" sz="2400" dirty="0"/>
              <a:t> 공학자들은 </a:t>
            </a:r>
            <a:r>
              <a:rPr lang="en-US" altLang="ko-KR" sz="2400" dirty="0"/>
              <a:t>NTSB</a:t>
            </a:r>
            <a:r>
              <a:rPr lang="ko-KR" altLang="en-US" sz="2400" dirty="0"/>
              <a:t>의 권장사항을 본인들의 판단에 따라 적절하게 조치했고</a:t>
            </a:r>
            <a:r>
              <a:rPr lang="en-US" altLang="ko-KR" sz="2400" dirty="0"/>
              <a:t>, </a:t>
            </a:r>
            <a:r>
              <a:rPr lang="ko-KR" altLang="en-US" sz="2400" dirty="0"/>
              <a:t>안전을 위한 추가적인 설계까지 고안했으나 기술자들의 태만으로 사고가 발생</a:t>
            </a:r>
            <a:r>
              <a:rPr lang="en-US" altLang="ko-KR" sz="2400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ko-KR" sz="2000" b="1" i="1" dirty="0"/>
              <a:t>[ll.1.a] </a:t>
            </a:r>
            <a:r>
              <a:rPr lang="ko-KR" altLang="en-US" sz="2000" b="1" i="1" dirty="0"/>
              <a:t>공학자는 언제나 대중의 안전</a:t>
            </a:r>
            <a:r>
              <a:rPr lang="en-US" altLang="ko-KR" sz="2000" b="1" i="1" dirty="0"/>
              <a:t>, </a:t>
            </a:r>
            <a:r>
              <a:rPr lang="ko-KR" altLang="en-US" sz="2000" b="1" i="1" dirty="0"/>
              <a:t>건강</a:t>
            </a:r>
            <a:r>
              <a:rPr lang="en-US" altLang="ko-KR" sz="2000" b="1" i="1" dirty="0"/>
              <a:t>, </a:t>
            </a:r>
            <a:r>
              <a:rPr lang="ko-KR" altLang="en-US" sz="2000" b="1" i="1" dirty="0"/>
              <a:t>재산</a:t>
            </a:r>
            <a:r>
              <a:rPr lang="en-US" altLang="ko-KR" sz="2000" b="1" i="1" dirty="0"/>
              <a:t>, </a:t>
            </a:r>
            <a:r>
              <a:rPr lang="ko-KR" altLang="en-US" sz="2000" b="1" i="1" dirty="0"/>
              <a:t>복지를 보호하는 것을 그들의 우선적인 의무로 인식한다</a:t>
            </a:r>
            <a:r>
              <a:rPr lang="en-US" altLang="ko-KR" sz="2000" b="1" i="1" dirty="0"/>
              <a:t>. </a:t>
            </a:r>
            <a:r>
              <a:rPr lang="ko-KR" altLang="en-US" sz="2000" b="1" i="1" dirty="0"/>
              <a:t>만약 공공의 안전</a:t>
            </a:r>
            <a:r>
              <a:rPr lang="en-US" altLang="ko-KR" sz="2000" b="1" i="1" dirty="0"/>
              <a:t>, </a:t>
            </a:r>
            <a:r>
              <a:rPr lang="ko-KR" altLang="en-US" sz="2000" b="1" i="1" dirty="0"/>
              <a:t>건강</a:t>
            </a:r>
            <a:r>
              <a:rPr lang="en-US" altLang="ko-KR" sz="2000" b="1" i="1" dirty="0"/>
              <a:t>, </a:t>
            </a:r>
            <a:r>
              <a:rPr lang="ko-KR" altLang="en-US" sz="2000" b="1" i="1" dirty="0"/>
              <a:t>재산 또는 복지가 위험에 처한 상황이 되어 공학자의 전문적 판단에 </a:t>
            </a:r>
            <a:r>
              <a:rPr lang="ko-KR" altLang="en-US" sz="2000" b="1" i="1" dirty="0" err="1"/>
              <a:t>달려있다면</a:t>
            </a:r>
            <a:r>
              <a:rPr lang="ko-KR" altLang="en-US" sz="2000" b="1" i="1" dirty="0"/>
              <a:t> 공학자는 그들의 고용인 또는 의뢰인과 그 상황에 적절한 다른 책임자에게 공지한다</a:t>
            </a:r>
            <a:r>
              <a:rPr lang="en-US" altLang="ko-KR" sz="2000" b="1" i="1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ko-KR" sz="2000" b="1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설계 개선 사항의 통보 및 교육은 공학자가 아닌 타 부서의 몫</a:t>
            </a:r>
            <a:r>
              <a:rPr lang="en-US" altLang="ko-KR" sz="2400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ko-KR" sz="2000" b="1" i="1" dirty="0"/>
              <a:t>[ll.2] </a:t>
            </a:r>
            <a:r>
              <a:rPr lang="ko-KR" altLang="en-US" sz="2000" b="1" i="1" dirty="0"/>
              <a:t>공학자는 자신의 영역 내에서만 서비스를 제공한다</a:t>
            </a:r>
            <a:r>
              <a:rPr lang="en-US" altLang="ko-KR" sz="2000" b="1" i="1" dirty="0"/>
              <a:t>.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86329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4F3E1-0A9E-4B5F-90D1-9CE0065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1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공학자들을 비판하는 의견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B8C32-036F-4685-B0AB-59D70AE8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14" y="1992345"/>
            <a:ext cx="10781371" cy="450053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ko-KR" sz="2400" dirty="0"/>
              <a:t>1.</a:t>
            </a:r>
            <a:r>
              <a:rPr lang="ko-KR" altLang="en-US" sz="2400" dirty="0"/>
              <a:t> 경영진의 압박이 있더라도 불안정한 설계를 밀어 붙이고 급히 마무리 한 것은 이유불문하고 가장 중요한 </a:t>
            </a:r>
            <a:r>
              <a:rPr lang="ko-KR" altLang="en-US" sz="2400" dirty="0" err="1"/>
              <a:t>윤리규범인</a:t>
            </a:r>
            <a:r>
              <a:rPr lang="ko-KR" altLang="en-US" sz="2400" dirty="0"/>
              <a:t> </a:t>
            </a:r>
            <a:r>
              <a:rPr lang="en-US" altLang="ko-KR" sz="2400" dirty="0"/>
              <a:t>‘</a:t>
            </a:r>
            <a:r>
              <a:rPr lang="ko-KR" altLang="en-US" sz="2400" dirty="0"/>
              <a:t>대중의 안전의 최우선</a:t>
            </a:r>
            <a:r>
              <a:rPr lang="en-US" altLang="ko-KR" sz="2400" dirty="0"/>
              <a:t>’</a:t>
            </a:r>
            <a:r>
              <a:rPr lang="ko-KR" altLang="en-US" sz="2400" dirty="0"/>
              <a:t>을 위반한 것임</a:t>
            </a:r>
            <a:r>
              <a:rPr lang="en-US" altLang="ko-KR" sz="2400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ko-KR" sz="2000" b="1" i="1" dirty="0"/>
              <a:t>[l.1] </a:t>
            </a:r>
            <a:r>
              <a:rPr lang="ko-KR" altLang="en-US" sz="2000" b="1" i="1" dirty="0"/>
              <a:t>직업적 의무를 수행할 때에 국민의 안전</a:t>
            </a:r>
            <a:r>
              <a:rPr lang="en-US" altLang="ko-KR" sz="2000" b="1" i="1" dirty="0"/>
              <a:t>, </a:t>
            </a:r>
            <a:r>
              <a:rPr lang="ko-KR" altLang="en-US" sz="2000" b="1" i="1" dirty="0"/>
              <a:t>건강 그리고 복지에 최고의 가치를 부여한다</a:t>
            </a:r>
            <a:r>
              <a:rPr lang="en-US" altLang="ko-KR" sz="2000" b="1" i="1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ko-KR" sz="2000" b="1" i="1" dirty="0"/>
              <a:t>[ll.1.b] </a:t>
            </a:r>
            <a:r>
              <a:rPr lang="ko-KR" altLang="en-US" sz="2000" b="1" i="1" dirty="0"/>
              <a:t>공학자는 오직 인정된 기준에 부합하며 공공의 건강</a:t>
            </a:r>
            <a:r>
              <a:rPr lang="en-US" altLang="ko-KR" sz="2000" b="1" i="1" dirty="0"/>
              <a:t>, </a:t>
            </a:r>
            <a:r>
              <a:rPr lang="ko-KR" altLang="en-US" sz="2000" b="1" i="1" dirty="0"/>
              <a:t>재산</a:t>
            </a:r>
            <a:r>
              <a:rPr lang="en-US" altLang="ko-KR" sz="2000" b="1" i="1" dirty="0"/>
              <a:t>, </a:t>
            </a:r>
            <a:r>
              <a:rPr lang="ko-KR" altLang="en-US" sz="2000" b="1" i="1" dirty="0"/>
              <a:t>복지에 안전한 공학 서류 만을 승인한다</a:t>
            </a:r>
            <a:r>
              <a:rPr lang="en-US" altLang="ko-KR" sz="2000" b="1" i="1" dirty="0"/>
              <a:t>.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917450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4F3E1-0A9E-4B5F-90D1-9CE0065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1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공학자들을 비판하는 의견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B8C32-036F-4685-B0AB-59D70AE8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14" y="1992345"/>
            <a:ext cx="10781371" cy="450053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400" dirty="0"/>
              <a:t>2.</a:t>
            </a:r>
            <a:r>
              <a:rPr lang="ko-KR" altLang="en-US" sz="2400" dirty="0"/>
              <a:t> 아메리칸항공 사고 이후 문 잠김 여부 확인을 위한 아크릴 창을 설치했지만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지상 직원들은 그 용도조차 제대로 모르고 있었음</a:t>
            </a:r>
            <a:r>
              <a:rPr lang="en-US" altLang="ko-KR" sz="2400" dirty="0"/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b="1" i="1" dirty="0"/>
              <a:t>[lll.1.b] </a:t>
            </a:r>
            <a:r>
              <a:rPr lang="ko-KR" altLang="en-US" sz="2000" b="1" i="1" dirty="0"/>
              <a:t>공학자는 프로젝트가 성공적이지 못하다고 판단될 때는 자신의 의뢰인이나 고용인에게 정식으로 알린다</a:t>
            </a:r>
            <a:r>
              <a:rPr lang="en-US" altLang="ko-KR" sz="2000" b="1" i="1" dirty="0"/>
              <a:t>.</a:t>
            </a:r>
          </a:p>
          <a:p>
            <a:pPr algn="just">
              <a:lnSpc>
                <a:spcPct val="100000"/>
              </a:lnSpc>
              <a:buFont typeface="Symbol" panose="05050102010706020507" pitchFamily="18" charset="2"/>
              <a:buChar char="Þ"/>
            </a:pPr>
            <a:endParaRPr lang="en-US" altLang="ko-KR" sz="2400" b="1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사고 후 조사관들은 감압을 견뎌내기 위해 환기 </a:t>
            </a:r>
            <a:r>
              <a:rPr lang="ko-KR" altLang="en-US" sz="2400" dirty="0" err="1"/>
              <a:t>덕트의</a:t>
            </a:r>
            <a:r>
              <a:rPr lang="ko-KR" altLang="en-US" sz="2400" dirty="0"/>
              <a:t> 추가 설치를 권고했으나 더글라스사의 공학자들은 아크릴 창문 및 강철판의 설치만으로도 충분히 사고 예방이 가능하다고 판단하여 </a:t>
            </a:r>
            <a:r>
              <a:rPr lang="ko-KR" altLang="en-US" sz="2400" dirty="0" err="1"/>
              <a:t>덕트</a:t>
            </a:r>
            <a:r>
              <a:rPr lang="ko-KR" altLang="en-US" sz="2400" dirty="0"/>
              <a:t> 설치를 거부했고</a:t>
            </a:r>
            <a:r>
              <a:rPr lang="en-US" altLang="ko-KR" sz="2400" dirty="0"/>
              <a:t>,</a:t>
            </a:r>
            <a:r>
              <a:rPr lang="ko-KR" altLang="en-US" sz="2400" dirty="0"/>
              <a:t> 결국 </a:t>
            </a:r>
            <a:r>
              <a:rPr lang="en-US" altLang="ko-KR" sz="2400" dirty="0"/>
              <a:t>2</a:t>
            </a:r>
            <a:r>
              <a:rPr lang="ko-KR" altLang="en-US" sz="2400" dirty="0"/>
              <a:t>년 뒤 터키항공 사고가 발생함</a:t>
            </a:r>
            <a:r>
              <a:rPr lang="en-US" altLang="ko-KR" sz="2400" dirty="0"/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b="1" i="1" dirty="0"/>
              <a:t>[l.1] </a:t>
            </a:r>
            <a:r>
              <a:rPr lang="ko-KR" altLang="en-US" sz="2000" b="1" i="1" dirty="0"/>
              <a:t>직업적 의무를 수행할 때에 국민의 안전</a:t>
            </a:r>
            <a:r>
              <a:rPr lang="en-US" altLang="ko-KR" sz="2000" b="1" i="1" dirty="0"/>
              <a:t>, </a:t>
            </a:r>
            <a:r>
              <a:rPr lang="ko-KR" altLang="en-US" sz="2000" b="1" i="1" dirty="0"/>
              <a:t>건강 그리고 복지에 최고의 가치를 부여한다</a:t>
            </a:r>
            <a:r>
              <a:rPr lang="en-US" altLang="ko-KR" sz="2000" b="1" i="1" dirty="0"/>
              <a:t>.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88585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비행기, 항공기, 운송, 평면이(가) 표시된 사진&#10;&#10;&#10;&#10;자동 생성된 설명">
            <a:extLst>
              <a:ext uri="{FF2B5EF4-FFF2-40B4-BE49-F238E27FC236}">
                <a16:creationId xmlns:a16="http://schemas.microsoft.com/office/drawing/2014/main" id="{DE0FB55D-91CC-E64C-BE4E-795CCD5F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0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7C05DC-AB02-4146-8355-F1F97243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CB8C69-3A0D-3541-B750-9B6E74A0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8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FCCB22-15A7-C044-9590-DD20896A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5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ut1">
            <a:hlinkClick r:id="" action="ppaction://media"/>
            <a:extLst>
              <a:ext uri="{FF2B5EF4-FFF2-40B4-BE49-F238E27FC236}">
                <a16:creationId xmlns:a16="http://schemas.microsoft.com/office/drawing/2014/main" id="{01BF7B3E-1670-8743-9861-CAD29B6D6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9" y="4762"/>
            <a:ext cx="12193051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64C4D-9FAD-AA49-A35E-C88BA757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8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7EB4D5-774D-324D-96DA-DDDAA810B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11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345</Words>
  <Application>Microsoft Macintosh PowerPoint</Application>
  <PresentationFormat>와이드스크린</PresentationFormat>
  <Paragraphs>22</Paragraphs>
  <Slides>26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#공학자들을 옹호하는 의견</vt:lpstr>
      <vt:lpstr>#공학자들을 옹호하는 의견</vt:lpstr>
      <vt:lpstr>#공학자들을 비판하는 의견</vt:lpstr>
      <vt:lpstr>#공학자들을 비판하는 의견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(소프트웨어학부)김현곤</dc:creator>
  <cp:lastModifiedBy>(소프트웨어학부)김현곤</cp:lastModifiedBy>
  <cp:revision>18</cp:revision>
  <dcterms:created xsi:type="dcterms:W3CDTF">2018-11-11T00:39:16Z</dcterms:created>
  <dcterms:modified xsi:type="dcterms:W3CDTF">2018-11-15T12:10:49Z</dcterms:modified>
</cp:coreProperties>
</file>